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3974" r:id="rId5"/>
    <p:sldMasterId id="2147484000" r:id="rId6"/>
  </p:sldMasterIdLst>
  <p:notesMasterIdLst>
    <p:notesMasterId r:id="rId19"/>
  </p:notesMasterIdLst>
  <p:handoutMasterIdLst>
    <p:handoutMasterId r:id="rId20"/>
  </p:handoutMasterIdLst>
  <p:sldIdLst>
    <p:sldId id="1762" r:id="rId7"/>
    <p:sldId id="1765" r:id="rId8"/>
    <p:sldId id="1789" r:id="rId9"/>
    <p:sldId id="1795" r:id="rId10"/>
    <p:sldId id="1786" r:id="rId11"/>
    <p:sldId id="1793" r:id="rId12"/>
    <p:sldId id="1794" r:id="rId13"/>
    <p:sldId id="1796" r:id="rId14"/>
    <p:sldId id="1798" r:id="rId15"/>
    <p:sldId id="1799" r:id="rId16"/>
    <p:sldId id="1771" r:id="rId17"/>
    <p:sldId id="1763" r:id="rId18"/>
  </p:sldIdLst>
  <p:sldSz cx="14630400" cy="8229600"/>
  <p:notesSz cx="6858000" cy="9144000"/>
  <p:embeddedFontLst>
    <p:embeddedFont>
      <p:font typeface="Segoe UI Light" panose="020B0502040204020203" pitchFamily="34" charset="0"/>
      <p:regular r:id="rId21"/>
      <p: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Segoe UI Semilight" panose="020B0402040204020203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egoe UI Semibold" panose="020B07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1762"/>
            <p14:sldId id="1765"/>
            <p14:sldId id="1789"/>
            <p14:sldId id="1795"/>
            <p14:sldId id="1786"/>
            <p14:sldId id="1793"/>
            <p14:sldId id="1794"/>
            <p14:sldId id="1796"/>
            <p14:sldId id="1798"/>
            <p14:sldId id="1799"/>
            <p14:sldId id="1771"/>
            <p14:sldId id="17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3"/>
    <a:srgbClr val="000000"/>
    <a:srgbClr val="76CEEA"/>
    <a:srgbClr val="50E6FF"/>
    <a:srgbClr val="243A5E"/>
    <a:srgbClr val="9FCB3A"/>
    <a:srgbClr val="0C59A4"/>
    <a:srgbClr val="505050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92015" autoAdjust="0"/>
  </p:normalViewPr>
  <p:slideViewPr>
    <p:cSldViewPr snapToGrid="0" snapToObjects="1">
      <p:cViewPr varScale="1">
        <p:scale>
          <a:sx n="70" d="100"/>
          <a:sy n="70" d="100"/>
        </p:scale>
        <p:origin x="38" y="3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1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176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9788162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12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Windows logo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398287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5342E14A-2A42-43D8-9170-5AFA3A5CC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2600" kern="1200" spc="0" baseline="0" noProof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0861153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E6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4250389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0588625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rgbClr val="505050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/>
              <a:t>Windows execution guidelines / Template / 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32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3263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ue background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85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9768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dark blue background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FA855D29-C3D2-42B5-BCED-FC971D10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0340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19D75FBE-AA5B-4EF5-B89F-FDC74FC3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599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29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ark gray typ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4630399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Body copy">
            <a:extLst>
              <a:ext uri="{FF2B5EF4-FFF2-40B4-BE49-F238E27FC236}">
                <a16:creationId xmlns:a16="http://schemas.microsoft.com/office/drawing/2014/main" id="{D55EF980-D1B0-49A2-9CBC-A42C0A0F9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78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 - three right columns ar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BF177B7-9434-4C69-B2BD-998651732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" descr="Grey zone on the slide to place a picture">
            <a:extLst>
              <a:ext uri="{FF2B5EF4-FFF2-40B4-BE49-F238E27FC236}">
                <a16:creationId xmlns:a16="http://schemas.microsoft.com/office/drawing/2014/main" id="{CC598F34-3B3C-41DB-A5A0-7A9EFB837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 dirty="0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9106078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ne column on the left and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0F7CFFF-D75A-4271-B613-391CF1AD0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1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Picture placeholder 2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Picture placeholder 3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Picture placeholder 4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Picture placeholder 5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Picture placeholder 6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203174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on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176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815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36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3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7465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3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9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0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2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4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6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1361168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pic>
        <p:nvPicPr>
          <p:cNvPr id="14" name="Microsoft logo">
            <a:extLst>
              <a:ext uri="{FF2B5EF4-FFF2-40B4-BE49-F238E27FC236}">
                <a16:creationId xmlns:a16="http://schemas.microsoft.com/office/drawing/2014/main" id="{9EFD75ED-509A-45A1-BCDF-8A5A35F3E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97" y="7088436"/>
            <a:ext cx="2565626" cy="11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6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436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79F1C9-08E0-4C79-B89A-07D37713CC81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3F888-410B-4A69-B710-9CC4CD36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E4C37-27AF-4034-9B37-48F67F301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18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6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31512517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17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230147" y="7469726"/>
            <a:ext cx="1818473" cy="38946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8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0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1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6078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4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6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53346911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6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8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17830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1040" y="2910936"/>
            <a:ext cx="5486400" cy="13295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040" y="47548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12647-7FD7-4932-9C98-FBEC14526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r="2"/>
          <a:stretch/>
        </p:blipFill>
        <p:spPr>
          <a:xfrm>
            <a:off x="135465" y="1020160"/>
            <a:ext cx="3498563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357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9143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71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9095926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EFE0-896A-4AE0-BEAD-F7806D49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6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35" r:id="rId2"/>
    <p:sldLayoutId id="2147483813" r:id="rId3"/>
    <p:sldLayoutId id="2147483815" r:id="rId4"/>
    <p:sldLayoutId id="2147483806" r:id="rId5"/>
    <p:sldLayoutId id="2147484031" r:id="rId6"/>
    <p:sldLayoutId id="2147484032" r:id="rId7"/>
    <p:sldLayoutId id="2147484034" r:id="rId8"/>
    <p:sldLayoutId id="2147483973" r:id="rId9"/>
    <p:sldLayoutId id="2147483972" r:id="rId10"/>
    <p:sldLayoutId id="2147483915" r:id="rId11"/>
    <p:sldLayoutId id="2147483965" r:id="rId12"/>
    <p:sldLayoutId id="2147483900" r:id="rId13"/>
    <p:sldLayoutId id="2147483818" r:id="rId14"/>
    <p:sldLayoutId id="2147483957" r:id="rId15"/>
    <p:sldLayoutId id="2147483958" r:id="rId16"/>
    <p:sldLayoutId id="2147483959" r:id="rId17"/>
    <p:sldLayoutId id="2147483917" r:id="rId18"/>
    <p:sldLayoutId id="2147483918" r:id="rId19"/>
    <p:sldLayoutId id="2147483919" r:id="rId20"/>
    <p:sldLayoutId id="2147483846" r:id="rId21"/>
    <p:sldLayoutId id="2147483810" r:id="rId22"/>
    <p:sldLayoutId id="2147483814" r:id="rId23"/>
    <p:sldLayoutId id="2147483914" r:id="rId24"/>
  </p:sldLayoutIdLst>
  <p:transition>
    <p:fade/>
  </p:transition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74457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36" r:id="rId2"/>
    <p:sldLayoutId id="2147484028" r:id="rId3"/>
    <p:sldLayoutId id="2147483985" r:id="rId4"/>
    <p:sldLayoutId id="2147483983" r:id="rId5"/>
    <p:sldLayoutId id="2147483977" r:id="rId6"/>
    <p:sldLayoutId id="2147483976" r:id="rId7"/>
    <p:sldLayoutId id="2147483986" r:id="rId8"/>
    <p:sldLayoutId id="2147483975" r:id="rId9"/>
    <p:sldLayoutId id="2147483979" r:id="rId10"/>
    <p:sldLayoutId id="2147483978" r:id="rId11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/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789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37" r:id="rId2"/>
    <p:sldLayoutId id="2147484001" r:id="rId3"/>
    <p:sldLayoutId id="2147484011" r:id="rId4"/>
    <p:sldLayoutId id="2147484010" r:id="rId5"/>
    <p:sldLayoutId id="2147484002" r:id="rId6"/>
    <p:sldLayoutId id="2147484003" r:id="rId7"/>
    <p:sldLayoutId id="2147484030" r:id="rId8"/>
    <p:sldLayoutId id="2147484033" r:id="rId9"/>
    <p:sldLayoutId id="2147484006" r:id="rId10"/>
    <p:sldLayoutId id="2147484015" r:id="rId11"/>
    <p:sldLayoutId id="2147484004" r:id="rId12"/>
    <p:sldLayoutId id="2147484012" r:id="rId13"/>
    <p:sldLayoutId id="2147484018" r:id="rId14"/>
    <p:sldLayoutId id="2147484019" r:id="rId15"/>
    <p:sldLayoutId id="2147484020" r:id="rId16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emf"/><Relationship Id="rId5" Type="http://schemas.openxmlformats.org/officeDocument/2006/relationships/image" Target="../media/image10.jp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hulsahay19/azconf-clean-architecture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7.jp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12" Type="http://schemas.openxmlformats.org/officeDocument/2006/relationships/image" Target="../media/image16.png"/><Relationship Id="rId2" Type="http://schemas.openxmlformats.org/officeDocument/2006/relationships/hyperlink" Target="https://myview.rahulnivi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com/Microsoft-Architect-Technologies-Companion-Hands/dp/1484261992/ref=sr_1_5?dchild=1&amp;keywords=rahul+sahay&amp;qid=1604500253&amp;sr=8-5" TargetMode="External"/><Relationship Id="rId11" Type="http://schemas.openxmlformats.org/officeDocument/2006/relationships/hyperlink" Target="https://www.linkedin.com/in/rahulsahay19/" TargetMode="External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hyperlink" Target="https://www.kongsberg.com/digital/solutions/kognifai/" TargetMode="External"/><Relationship Id="rId9" Type="http://schemas.openxmlformats.org/officeDocument/2006/relationships/hyperlink" Target="https://www.udemy.com/course/docker-for-net-and-angular-developers/" TargetMode="External"/><Relationship Id="rId14" Type="http://schemas.openxmlformats.org/officeDocument/2006/relationships/hyperlink" Target="https://github.com/rahulsahay19/azconf-clean-architectu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eancoder.com/uncle-bob/2012/08/13/the-clean-architecture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10634607" y="7701480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25" y="2941231"/>
            <a:ext cx="3129517" cy="23471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7759525" y="4338789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Rahul Sahay</a:t>
            </a:r>
            <a:endParaRPr lang="en-IN" sz="3600" b="1" dirty="0">
              <a:solidFill>
                <a:srgbClr val="00A0E3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59525" y="5063234"/>
            <a:ext cx="330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SDE, Kongsberg Digital</a:t>
            </a:r>
            <a:endParaRPr lang="en-IN" sz="2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7759525" y="3005886"/>
            <a:ext cx="2238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76CEE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Speaker</a:t>
            </a:r>
            <a:endParaRPr lang="en-IN" sz="2400" dirty="0">
              <a:solidFill>
                <a:srgbClr val="76CEE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50" y="425451"/>
            <a:ext cx="2182423" cy="13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0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5029" y="534630"/>
            <a:ext cx="123117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Project Dependencies of Movie System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685925"/>
            <a:ext cx="46958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4028" y="3566629"/>
            <a:ext cx="10972800" cy="673902"/>
          </a:xfrm>
        </p:spPr>
        <p:txBody>
          <a:bodyPr/>
          <a:lstStyle/>
          <a:p>
            <a:r>
              <a:rPr lang="en-IN" dirty="0" smtClean="0"/>
              <a:t>Download Code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https://github.com/rahulsahay19/azconf-clean-architecture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77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11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12453080" y="7469726"/>
            <a:ext cx="1818473" cy="389462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9342" y="3797468"/>
            <a:ext cx="4201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Thank You!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50" y="422542"/>
            <a:ext cx="2182423" cy="13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My View :- </a:t>
            </a:r>
            <a:r>
              <a:rPr lang="en-IN" b="1" dirty="0" smtClean="0">
                <a:hlinkClick r:id="rId2"/>
              </a:rPr>
              <a:t>https://myview.rahulnivi.net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b="1" dirty="0" smtClean="0"/>
              <a:t>Microsoft MVP</a:t>
            </a:r>
            <a:endParaRPr lang="en-IN" b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b="1" dirty="0" smtClean="0"/>
              <a:t>Kongsberg Digital</a:t>
            </a:r>
            <a:endParaRPr lang="en-IN" b="1" dirty="0"/>
          </a:p>
        </p:txBody>
      </p:sp>
      <p:pic>
        <p:nvPicPr>
          <p:cNvPr id="7" name="Picture Placeholder 6" descr="Troy Hunt: Microsoft MVP Award, Yea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1510"/>
          <a:stretch>
            <a:fillRect/>
          </a:stretch>
        </p:blipFill>
        <p:spPr/>
      </p:pic>
      <p:pic>
        <p:nvPicPr>
          <p:cNvPr id="8" name="Picture Placeholder 7">
            <a:hlinkClick r:id="rId4"/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8" b="21678"/>
          <a:stretch>
            <a:fillRect/>
          </a:stretch>
        </p:blipFill>
        <p:spPr/>
      </p:pic>
      <p:pic>
        <p:nvPicPr>
          <p:cNvPr id="32" name="Picture Placeholder 31">
            <a:hlinkClick r:id="rId6"/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6" b="31166"/>
          <a:stretch>
            <a:fillRect/>
          </a:stretch>
        </p:blipFill>
        <p:spPr>
          <a:xfrm>
            <a:off x="7393370" y="4686298"/>
            <a:ext cx="3185831" cy="1714500"/>
          </a:xfrm>
        </p:spPr>
      </p:pic>
      <p:pic>
        <p:nvPicPr>
          <p:cNvPr id="9" name="Picture Placeholder 8" descr="Twitter Bird Logo Sketch, New | An updated version of the Tw… | Flickr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0" b="13910"/>
          <a:stretch>
            <a:fillRect/>
          </a:stretch>
        </p:blipFill>
        <p:spPr/>
      </p:pic>
      <p:pic>
        <p:nvPicPr>
          <p:cNvPr id="33" name="Picture Placeholder 32" descr="Docker - A highly portable and lightweight software container">
            <a:hlinkClick r:id="rId9"/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1" b="19661"/>
          <a:stretch>
            <a:fillRect/>
          </a:stretch>
        </p:blipFill>
        <p:spPr/>
      </p:pic>
      <p:pic>
        <p:nvPicPr>
          <p:cNvPr id="14" name="Picture Placeholder 13" descr="Timeline of LinkedIn - Wikipedia">
            <a:hlinkClick r:id="rId11"/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2" b="22932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b="1" dirty="0" smtClean="0"/>
              <a:t>@rahulsahay19</a:t>
            </a:r>
            <a:endParaRPr lang="en-IN" b="1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b="1" dirty="0"/>
              <a:t>https://www.linkedin.com/in/rahulsahay19/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b="1" dirty="0"/>
              <a:t>https://github.com/rahulsahay19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1" dirty="0"/>
              <a:t>Microsoft Azure Architect Technologies Study Companion</a:t>
            </a:r>
          </a:p>
          <a:p>
            <a:endParaRPr lang="en-IN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1" dirty="0"/>
              <a:t>Docker for </a:t>
            </a:r>
            <a:r>
              <a:rPr lang="en-US" b="1" dirty="0" err="1"/>
              <a:t>.Net</a:t>
            </a:r>
            <a:r>
              <a:rPr lang="en-US" b="1" dirty="0"/>
              <a:t> and Angular Developers</a:t>
            </a:r>
          </a:p>
          <a:p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IN" dirty="0" smtClean="0"/>
              <a:t>About Me</a:t>
            </a:r>
            <a:endParaRPr lang="en-IN" dirty="0"/>
          </a:p>
        </p:txBody>
      </p:sp>
      <p:pic>
        <p:nvPicPr>
          <p:cNvPr id="6" name="Picture Placeholder 5">
            <a:hlinkClick r:id="rId2"/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5" r="24885"/>
          <a:stretch>
            <a:fillRect/>
          </a:stretch>
        </p:blipFill>
        <p:spPr/>
      </p:pic>
      <p:pic>
        <p:nvPicPr>
          <p:cNvPr id="31" name="Picture Placeholder 30">
            <a:hlinkClick r:id="rId14"/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39" y="4702628"/>
            <a:ext cx="3167442" cy="1698171"/>
          </a:xfrm>
        </p:spPr>
      </p:pic>
    </p:spTree>
    <p:extLst>
      <p:ext uri="{BB962C8B-B14F-4D97-AF65-F5344CB8AC3E}">
        <p14:creationId xmlns:p14="http://schemas.microsoft.com/office/powerpoint/2010/main" val="1358172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2443270"/>
            <a:ext cx="10972800" cy="1794915"/>
          </a:xfrm>
        </p:spPr>
        <p:txBody>
          <a:bodyPr/>
          <a:lstStyle/>
          <a:p>
            <a:r>
              <a:rPr lang="en-US" b="1" dirty="0"/>
              <a:t>Getting Started with Microservices using Clean Architecture</a:t>
            </a:r>
            <a:br>
              <a:rPr lang="en-US" b="1" dirty="0"/>
            </a:b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Rahul Sahay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191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5845634" y="1752600"/>
            <a:ext cx="5116286" cy="437605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574977" y="2634344"/>
            <a:ext cx="3755572" cy="26125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489377" y="3331029"/>
            <a:ext cx="1970315" cy="13171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8749" y="2155373"/>
            <a:ext cx="209005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000" dirty="0" smtClean="0">
                <a:solidFill>
                  <a:schemeClr val="lt1"/>
                </a:solidFill>
              </a:rPr>
              <a:t>     </a:t>
            </a:r>
            <a:r>
              <a:rPr lang="en-IN" sz="2000" dirty="0">
                <a:solidFill>
                  <a:schemeClr val="lt1"/>
                </a:solidFill>
              </a:rPr>
              <a:t>Presentation</a:t>
            </a:r>
          </a:p>
          <a:p>
            <a:pPr algn="l"/>
            <a:endParaRPr lang="en-IN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4177" y="2917371"/>
            <a:ext cx="15457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solidFill>
                  <a:schemeClr val="lt1"/>
                </a:solidFill>
              </a:rPr>
              <a:t>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79235" y="3842657"/>
            <a:ext cx="1143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solidFill>
                  <a:schemeClr val="lt1"/>
                </a:solidFill>
              </a:rPr>
              <a:t>Domain</a:t>
            </a:r>
          </a:p>
        </p:txBody>
      </p:sp>
      <p:sp>
        <p:nvSpPr>
          <p:cNvPr id="10" name="TextBox 9"/>
          <p:cNvSpPr txBox="1"/>
          <p:nvPr/>
        </p:nvSpPr>
        <p:spPr>
          <a:xfrm rot="1492680">
            <a:off x="6679199" y="5159908"/>
            <a:ext cx="1295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 smtClean="0">
                <a:solidFill>
                  <a:schemeClr val="lt1"/>
                </a:solidFill>
              </a:rPr>
              <a:t>Persistence</a:t>
            </a:r>
            <a:endParaRPr lang="en-IN" sz="2000" dirty="0">
              <a:solidFill>
                <a:schemeClr val="l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638261">
            <a:off x="9126555" y="4998259"/>
            <a:ext cx="16447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 smtClean="0">
                <a:solidFill>
                  <a:schemeClr val="lt1"/>
                </a:solidFill>
              </a:rPr>
              <a:t>Infrastructure</a:t>
            </a:r>
            <a:endParaRPr lang="en-IN" sz="2000" dirty="0">
              <a:solidFill>
                <a:schemeClr val="lt1"/>
              </a:solidFill>
            </a:endParaRPr>
          </a:p>
        </p:txBody>
      </p:sp>
      <p:pic>
        <p:nvPicPr>
          <p:cNvPr id="12" name="Content Placeholder 13" descr="Database PNG Transparent Images | PNG All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01" y="5957124"/>
            <a:ext cx="1083223" cy="10743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49086" y="1883229"/>
            <a:ext cx="3091543" cy="8876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Presentation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49086" y="3197424"/>
            <a:ext cx="3091543" cy="7976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Business Logic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27319" y="4522506"/>
            <a:ext cx="3091543" cy="8876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Access</a:t>
            </a:r>
          </a:p>
        </p:txBody>
      </p:sp>
      <p:pic>
        <p:nvPicPr>
          <p:cNvPr id="17" name="Content Placeholder 13" descr="Database PNG Transparent Images | PNG All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78" y="6128657"/>
            <a:ext cx="1083223" cy="1074339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>
            <a:off x="2394858" y="2770926"/>
            <a:ext cx="0" cy="4264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17" idx="0"/>
          </p:cNvCxnSpPr>
          <p:nvPr/>
        </p:nvCxnSpPr>
        <p:spPr>
          <a:xfrm flipH="1">
            <a:off x="2373090" y="5410203"/>
            <a:ext cx="1" cy="71845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15" idx="0"/>
          </p:cNvCxnSpPr>
          <p:nvPr/>
        </p:nvCxnSpPr>
        <p:spPr>
          <a:xfrm flipH="1">
            <a:off x="2373091" y="3995057"/>
            <a:ext cx="21767" cy="527449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59629" y="315686"/>
            <a:ext cx="59000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Layered Architecture Vs Domain Centric</a:t>
            </a:r>
          </a:p>
        </p:txBody>
      </p:sp>
    </p:spTree>
    <p:extLst>
      <p:ext uri="{BB962C8B-B14F-4D97-AF65-F5344CB8AC3E}">
        <p14:creationId xmlns:p14="http://schemas.microsoft.com/office/powerpoint/2010/main" val="52999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308232" y="1516376"/>
            <a:ext cx="9144000" cy="5875282"/>
          </a:xfrm>
          <a:prstGeom prst="rect">
            <a:avLst/>
          </a:prstGeom>
        </p:spPr>
        <p:txBody>
          <a:bodyPr/>
          <a:lstStyle>
            <a:lvl1pPr marL="274320" marR="0" indent="-27432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48640" marR="0" indent="-27432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8670" marR="0" indent="-24003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56" marR="0" indent="-21717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8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726" marR="0" indent="-20193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8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8048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694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340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986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3" name="Flowchart: Preparation 2"/>
          <p:cNvSpPr/>
          <p:nvPr/>
        </p:nvSpPr>
        <p:spPr>
          <a:xfrm>
            <a:off x="2513514" y="2154509"/>
            <a:ext cx="7540178" cy="4813738"/>
          </a:xfrm>
          <a:prstGeom prst="flowChartPrepar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Preparation 3"/>
          <p:cNvSpPr/>
          <p:nvPr/>
        </p:nvSpPr>
        <p:spPr>
          <a:xfrm>
            <a:off x="4742759" y="3443256"/>
            <a:ext cx="2966274" cy="2272531"/>
          </a:xfrm>
          <a:prstGeom prst="flowChartPreparat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Application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 rot="17981623">
            <a:off x="4328251" y="3715386"/>
            <a:ext cx="104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Triggers</a:t>
            </a:r>
            <a:endParaRPr lang="en-IN" sz="1400" dirty="0"/>
          </a:p>
        </p:txBody>
      </p:sp>
      <p:sp>
        <p:nvSpPr>
          <p:cNvPr id="6" name="TextBox 5"/>
          <p:cNvSpPr txBox="1"/>
          <p:nvPr/>
        </p:nvSpPr>
        <p:spPr>
          <a:xfrm rot="3523989">
            <a:off x="4411738" y="5103198"/>
            <a:ext cx="104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Admin</a:t>
            </a:r>
            <a:endParaRPr lang="en-IN" sz="1400" dirty="0"/>
          </a:p>
        </p:txBody>
      </p:sp>
      <p:sp>
        <p:nvSpPr>
          <p:cNvPr id="7" name="TextBox 6"/>
          <p:cNvSpPr txBox="1"/>
          <p:nvPr/>
        </p:nvSpPr>
        <p:spPr>
          <a:xfrm rot="17850498">
            <a:off x="7014642" y="5054596"/>
            <a:ext cx="1333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Database</a:t>
            </a:r>
            <a:endParaRPr lang="en-IN" sz="1400" dirty="0"/>
          </a:p>
        </p:txBody>
      </p:sp>
      <p:sp>
        <p:nvSpPr>
          <p:cNvPr id="8" name="TextBox 7"/>
          <p:cNvSpPr txBox="1"/>
          <p:nvPr/>
        </p:nvSpPr>
        <p:spPr>
          <a:xfrm rot="3774461">
            <a:off x="7005698" y="3751670"/>
            <a:ext cx="131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Notifications</a:t>
            </a:r>
            <a:endParaRPr lang="en-IN" sz="1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31832" y="2154509"/>
            <a:ext cx="1328043" cy="1288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1"/>
            <a:endCxn id="4" idx="1"/>
          </p:cNvCxnSpPr>
          <p:nvPr/>
        </p:nvCxnSpPr>
        <p:spPr>
          <a:xfrm>
            <a:off x="2513514" y="4561378"/>
            <a:ext cx="2229245" cy="18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946329" y="5715787"/>
            <a:ext cx="1413546" cy="113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105103" y="2154509"/>
            <a:ext cx="1442495" cy="1288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" idx="3"/>
            <a:endCxn id="4" idx="3"/>
          </p:cNvCxnSpPr>
          <p:nvPr/>
        </p:nvCxnSpPr>
        <p:spPr>
          <a:xfrm flipH="1">
            <a:off x="7709033" y="4561378"/>
            <a:ext cx="2344659" cy="18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7105104" y="5715790"/>
            <a:ext cx="1442494" cy="1265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40762" y="2599003"/>
            <a:ext cx="1015949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wire feed</a:t>
            </a:r>
            <a:endParaRPr lang="en-IN" sz="1200" dirty="0"/>
          </a:p>
        </p:txBody>
      </p:sp>
      <p:sp>
        <p:nvSpPr>
          <p:cNvPr id="16" name="Oval 15"/>
          <p:cNvSpPr/>
          <p:nvPr/>
        </p:nvSpPr>
        <p:spPr>
          <a:xfrm>
            <a:off x="2986269" y="3840382"/>
            <a:ext cx="1158858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t</a:t>
            </a:r>
            <a:r>
              <a:rPr lang="en-IN" sz="1400" dirty="0" smtClean="0"/>
              <a:t>est adapter</a:t>
            </a:r>
            <a:endParaRPr lang="en-IN" sz="1400" dirty="0"/>
          </a:p>
        </p:txBody>
      </p:sp>
      <p:sp>
        <p:nvSpPr>
          <p:cNvPr id="17" name="Oval 16"/>
          <p:cNvSpPr/>
          <p:nvPr/>
        </p:nvSpPr>
        <p:spPr>
          <a:xfrm>
            <a:off x="3336346" y="3193163"/>
            <a:ext cx="1015949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http feed</a:t>
            </a:r>
            <a:endParaRPr lang="en-IN" sz="1200" dirty="0"/>
          </a:p>
        </p:txBody>
      </p:sp>
      <p:cxnSp>
        <p:nvCxnSpPr>
          <p:cNvPr id="18" name="Straight Connector 17"/>
          <p:cNvCxnSpPr>
            <a:stCxn id="16" idx="6"/>
          </p:cNvCxnSpPr>
          <p:nvPr/>
        </p:nvCxnSpPr>
        <p:spPr>
          <a:xfrm flipV="1">
            <a:off x="4145127" y="3999085"/>
            <a:ext cx="504407" cy="1274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34365" y="3641593"/>
            <a:ext cx="287935" cy="3203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5"/>
          </p:cNvCxnSpPr>
          <p:nvPr/>
        </p:nvCxnSpPr>
        <p:spPr>
          <a:xfrm>
            <a:off x="4507929" y="3087504"/>
            <a:ext cx="141151" cy="9499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129178" y="4561378"/>
            <a:ext cx="1015949" cy="456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GUI</a:t>
            </a:r>
            <a:endParaRPr lang="en-IN" sz="1200" dirty="0"/>
          </a:p>
        </p:txBody>
      </p:sp>
      <p:sp>
        <p:nvSpPr>
          <p:cNvPr id="22" name="Oval 21"/>
          <p:cNvSpPr/>
          <p:nvPr/>
        </p:nvSpPr>
        <p:spPr>
          <a:xfrm>
            <a:off x="3307622" y="5036375"/>
            <a:ext cx="1239367" cy="388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Http Adapter</a:t>
            </a:r>
            <a:endParaRPr lang="en-IN" sz="1200" dirty="0"/>
          </a:p>
        </p:txBody>
      </p:sp>
      <p:sp>
        <p:nvSpPr>
          <p:cNvPr id="23" name="Oval 22"/>
          <p:cNvSpPr/>
          <p:nvPr/>
        </p:nvSpPr>
        <p:spPr>
          <a:xfrm>
            <a:off x="3374262" y="5479568"/>
            <a:ext cx="1507678" cy="413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</a:t>
            </a:r>
            <a:r>
              <a:rPr lang="en-IN" sz="1200" dirty="0" smtClean="0"/>
              <a:t>pp-to-app adapter</a:t>
            </a:r>
            <a:endParaRPr lang="en-IN" sz="1200" dirty="0"/>
          </a:p>
        </p:txBody>
      </p:sp>
      <p:sp>
        <p:nvSpPr>
          <p:cNvPr id="24" name="Oval 23"/>
          <p:cNvSpPr/>
          <p:nvPr/>
        </p:nvSpPr>
        <p:spPr>
          <a:xfrm>
            <a:off x="3578097" y="5935552"/>
            <a:ext cx="1088556" cy="394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test adapter</a:t>
            </a:r>
            <a:endParaRPr lang="en-IN" sz="1200" dirty="0"/>
          </a:p>
        </p:txBody>
      </p:sp>
      <p:sp>
        <p:nvSpPr>
          <p:cNvPr id="25" name="Oval 24"/>
          <p:cNvSpPr/>
          <p:nvPr/>
        </p:nvSpPr>
        <p:spPr>
          <a:xfrm>
            <a:off x="7767978" y="2643847"/>
            <a:ext cx="1230791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answering machine adapter</a:t>
            </a:r>
            <a:endParaRPr lang="en-IN" sz="1200" dirty="0"/>
          </a:p>
        </p:txBody>
      </p:sp>
      <p:sp>
        <p:nvSpPr>
          <p:cNvPr id="26" name="Oval 25"/>
          <p:cNvSpPr/>
          <p:nvPr/>
        </p:nvSpPr>
        <p:spPr>
          <a:xfrm>
            <a:off x="8261607" y="3329317"/>
            <a:ext cx="1015949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email adapter</a:t>
            </a:r>
            <a:endParaRPr lang="en-IN" sz="1200" dirty="0"/>
          </a:p>
        </p:txBody>
      </p:sp>
      <p:sp>
        <p:nvSpPr>
          <p:cNvPr id="27" name="Oval 26"/>
          <p:cNvSpPr/>
          <p:nvPr/>
        </p:nvSpPr>
        <p:spPr>
          <a:xfrm>
            <a:off x="8508075" y="3967450"/>
            <a:ext cx="1277298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m</a:t>
            </a:r>
            <a:r>
              <a:rPr lang="en-IN" sz="1200" dirty="0" smtClean="0"/>
              <a:t>ock telephone</a:t>
            </a:r>
            <a:endParaRPr lang="en-IN" sz="1200" dirty="0"/>
          </a:p>
        </p:txBody>
      </p:sp>
      <p:sp>
        <p:nvSpPr>
          <p:cNvPr id="28" name="Oval 27"/>
          <p:cNvSpPr/>
          <p:nvPr/>
        </p:nvSpPr>
        <p:spPr>
          <a:xfrm>
            <a:off x="8508075" y="4608873"/>
            <a:ext cx="1163258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database tier</a:t>
            </a:r>
            <a:endParaRPr lang="en-IN" sz="1200" dirty="0"/>
          </a:p>
        </p:txBody>
      </p:sp>
      <p:sp>
        <p:nvSpPr>
          <p:cNvPr id="29" name="Oval 28"/>
          <p:cNvSpPr/>
          <p:nvPr/>
        </p:nvSpPr>
        <p:spPr>
          <a:xfrm>
            <a:off x="7947666" y="5574267"/>
            <a:ext cx="1051103" cy="572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mock database</a:t>
            </a:r>
            <a:endParaRPr lang="en-IN" sz="1200" dirty="0"/>
          </a:p>
        </p:txBody>
      </p:sp>
      <p:cxnSp>
        <p:nvCxnSpPr>
          <p:cNvPr id="30" name="Straight Connector 29"/>
          <p:cNvCxnSpPr>
            <a:stCxn id="21" idx="6"/>
          </p:cNvCxnSpPr>
          <p:nvPr/>
        </p:nvCxnSpPr>
        <p:spPr>
          <a:xfrm>
            <a:off x="4145127" y="4789525"/>
            <a:ext cx="511584" cy="2687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</p:cNvCxnSpPr>
          <p:nvPr/>
        </p:nvCxnSpPr>
        <p:spPr>
          <a:xfrm flipV="1">
            <a:off x="4546989" y="5058264"/>
            <a:ext cx="180186" cy="1722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666653" y="5144389"/>
            <a:ext cx="107966" cy="4214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4" idx="7"/>
          </p:cNvCxnSpPr>
          <p:nvPr/>
        </p:nvCxnSpPr>
        <p:spPr>
          <a:xfrm flipV="1">
            <a:off x="4507238" y="5181188"/>
            <a:ext cx="170681" cy="8121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</p:cNvCxnSpPr>
          <p:nvPr/>
        </p:nvCxnSpPr>
        <p:spPr>
          <a:xfrm flipH="1">
            <a:off x="7767978" y="4895031"/>
            <a:ext cx="740097" cy="2493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9" idx="1"/>
          </p:cNvCxnSpPr>
          <p:nvPr/>
        </p:nvCxnSpPr>
        <p:spPr>
          <a:xfrm flipH="1" flipV="1">
            <a:off x="7764106" y="5117648"/>
            <a:ext cx="337490" cy="5404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" idx="3"/>
          </p:cNvCxnSpPr>
          <p:nvPr/>
        </p:nvCxnSpPr>
        <p:spPr>
          <a:xfrm flipH="1">
            <a:off x="7709035" y="3132348"/>
            <a:ext cx="239188" cy="75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3"/>
          </p:cNvCxnSpPr>
          <p:nvPr/>
        </p:nvCxnSpPr>
        <p:spPr>
          <a:xfrm flipH="1">
            <a:off x="7709032" y="3817818"/>
            <a:ext cx="701357" cy="1054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7" idx="2"/>
          </p:cNvCxnSpPr>
          <p:nvPr/>
        </p:nvCxnSpPr>
        <p:spPr>
          <a:xfrm flipH="1" flipV="1">
            <a:off x="7722221" y="3923246"/>
            <a:ext cx="785854" cy="3303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45429" y="827314"/>
            <a:ext cx="4262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000" dirty="0"/>
              <a:t>Hexagonal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47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13" descr="Database PNG Transparent Images | PNG All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12" y="6255259"/>
            <a:ext cx="1083223" cy="1074339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1611086" y="1839686"/>
            <a:ext cx="6833204" cy="452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2786223" y="2364967"/>
            <a:ext cx="4721584" cy="3344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3593436" y="2949854"/>
            <a:ext cx="3535430" cy="2125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</a:t>
            </a:r>
            <a:endParaRPr lang="en-IN" dirty="0"/>
          </a:p>
        </p:txBody>
      </p:sp>
      <p:sp>
        <p:nvSpPr>
          <p:cNvPr id="43" name="Oval 42"/>
          <p:cNvSpPr/>
          <p:nvPr/>
        </p:nvSpPr>
        <p:spPr>
          <a:xfrm>
            <a:off x="4497315" y="3452361"/>
            <a:ext cx="1980761" cy="1145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Domain</a:t>
            </a:r>
          </a:p>
          <a:p>
            <a:pPr algn="ctr"/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3255319" y="4502686"/>
            <a:ext cx="3988878" cy="41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Application Core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4353073" y="3084049"/>
            <a:ext cx="24874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lt1"/>
                </a:solidFill>
              </a:rPr>
              <a:t>Domain Services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44745" y="2582226"/>
            <a:ext cx="28905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lt1"/>
                </a:solidFill>
              </a:rPr>
              <a:t>Application </a:t>
            </a:r>
            <a:r>
              <a:rPr lang="en-IN" dirty="0">
                <a:solidFill>
                  <a:schemeClr val="lt1"/>
                </a:solidFill>
              </a:rPr>
              <a:t>Services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94172" y="1920907"/>
            <a:ext cx="28905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lt1"/>
                </a:solidFill>
              </a:rPr>
              <a:t>    User Interface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2058887">
            <a:off x="2890660" y="5467741"/>
            <a:ext cx="10531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lt1"/>
                </a:solidFill>
              </a:rPr>
              <a:t>Tests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9429487">
            <a:off x="6235708" y="4848864"/>
            <a:ext cx="23054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lt1"/>
                </a:solidFill>
              </a:rPr>
              <a:t>Infrastructure</a:t>
            </a:r>
            <a:endParaRPr lang="en-IN" dirty="0">
              <a:solidFill>
                <a:schemeClr val="lt1"/>
              </a:solidFill>
            </a:endParaRPr>
          </a:p>
        </p:txBody>
      </p:sp>
      <p:pic>
        <p:nvPicPr>
          <p:cNvPr id="50" name="Picture 49" descr="File:File alt font awesome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68" y="5417201"/>
            <a:ext cx="1329366" cy="950942"/>
          </a:xfrm>
          <a:prstGeom prst="rect">
            <a:avLst/>
          </a:prstGeom>
        </p:spPr>
      </p:pic>
      <p:pic>
        <p:nvPicPr>
          <p:cNvPr id="51" name="Picture 50" descr="Cloud Computing | You can use this image under the creative … | Flick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551" y="4415447"/>
            <a:ext cx="1618103" cy="723428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stCxn id="40" idx="5"/>
          </p:cNvCxnSpPr>
          <p:nvPr/>
        </p:nvCxnSpPr>
        <p:spPr>
          <a:xfrm>
            <a:off x="7443590" y="5704966"/>
            <a:ext cx="448321" cy="8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5"/>
          </p:cNvCxnSpPr>
          <p:nvPr/>
        </p:nvCxnSpPr>
        <p:spPr>
          <a:xfrm>
            <a:off x="7443590" y="5704966"/>
            <a:ext cx="1828478" cy="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0" idx="5"/>
            <a:endCxn id="51" idx="1"/>
          </p:cNvCxnSpPr>
          <p:nvPr/>
        </p:nvCxnSpPr>
        <p:spPr>
          <a:xfrm flipV="1">
            <a:off x="7443590" y="4777161"/>
            <a:ext cx="1309961" cy="92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75139" y="852280"/>
            <a:ext cx="47234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Onion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14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95" y="939114"/>
            <a:ext cx="8667650" cy="52378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0857" y="6244281"/>
            <a:ext cx="112884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Source:- </a:t>
            </a:r>
            <a:r>
              <a:rPr lang="en-IN" dirty="0" smtClean="0">
                <a:hlinkClick r:id="rId3"/>
              </a:rPr>
              <a:t>https://blog.cleancoder.com/uncle-bob/2012/08/13/the-clean-architecture.html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8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0857" y="746996"/>
            <a:ext cx="112884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Domain driven models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262743" y="2797627"/>
            <a:ext cx="2492828" cy="10885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Hexagonal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305300" y="2797629"/>
            <a:ext cx="2492828" cy="10885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32915" y="2797628"/>
            <a:ext cx="2492828" cy="10885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Clean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386943" y="5512101"/>
            <a:ext cx="2492828" cy="10885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Domain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/>
        </p:nvCxnSpPr>
        <p:spPr>
          <a:xfrm>
            <a:off x="2509157" y="3886198"/>
            <a:ext cx="3124200" cy="162590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551714" y="3886200"/>
            <a:ext cx="81643" cy="162590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flipH="1">
            <a:off x="5633357" y="3886199"/>
            <a:ext cx="3145972" cy="162590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45029" y="534630"/>
            <a:ext cx="123117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Project Dependencies of Ordering System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1" y="1828800"/>
            <a:ext cx="6457270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94428FB3-FCDF-4BFD-B252-489A02EEC544}"/>
    </a:ext>
  </a:extLst>
</a:theme>
</file>

<file path=ppt/theme/theme3.xml><?xml version="1.0" encoding="utf-8"?>
<a:theme xmlns:a="http://schemas.openxmlformats.org/drawingml/2006/main" name="SOFT BLACK TEMPLATE">
  <a:themeElements>
    <a:clrScheme name="Custom 26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D83B01"/>
      </a:accent3>
      <a:accent4>
        <a:srgbClr val="FF8C00"/>
      </a:accent4>
      <a:accent5>
        <a:srgbClr val="BEBEBE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D1C9BB07-021B-4D5B-925E-A1E5E239A0B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8e29ddae-502e-47f8-b6ac-1930e43e0c49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f9ea4d1f-cef4-4148-b1b3-16bb27743a9d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156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Segoe UI Light</vt:lpstr>
      <vt:lpstr>Segoe UI</vt:lpstr>
      <vt:lpstr>Segoe UI Semilight</vt:lpstr>
      <vt:lpstr>Calibri</vt:lpstr>
      <vt:lpstr>Segoe UI Semibold</vt:lpstr>
      <vt:lpstr>Wingdings</vt:lpstr>
      <vt:lpstr>Arial</vt:lpstr>
      <vt:lpstr>Document template - Corp grid</vt:lpstr>
      <vt:lpstr>WHITE TEMPLATE</vt:lpstr>
      <vt:lpstr>SOFT BLACK TEMPLATE</vt:lpstr>
      <vt:lpstr>Document or presentation title</vt:lpstr>
      <vt:lpstr>PowerPoint Presentation</vt:lpstr>
      <vt:lpstr>Getting Started with Microservices using Clean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Code</vt:lpstr>
      <vt:lpstr>Document or presentation title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</cp:revision>
  <dcterms:created xsi:type="dcterms:W3CDTF">2020-10-17T05:30:34Z</dcterms:created>
  <dcterms:modified xsi:type="dcterms:W3CDTF">2020-11-05T06:27:30Z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